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631"/>
  </p:normalViewPr>
  <p:slideViewPr>
    <p:cSldViewPr snapToGrid="0" snapToObjects="1">
      <p:cViewPr varScale="1">
        <p:scale>
          <a:sx n="95" d="100"/>
          <a:sy n="95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80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4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84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4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37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90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08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64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27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14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29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56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72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05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B2183B-FC4D-2F4F-8AA9-0EEFCCB667C3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594885"/>
            <a:ext cx="8825658" cy="2785730"/>
          </a:xfrm>
        </p:spPr>
        <p:txBody>
          <a:bodyPr/>
          <a:lstStyle/>
          <a:p>
            <a:pPr algn="ctr"/>
            <a:r>
              <a:rPr lang="nl-NL" b="1" dirty="0" smtClean="0"/>
              <a:t>5.2 VAN ATOOMWEDLOOP TOT VAL VAN DE MUUR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 smtClean="0"/>
              <a:t>HOOFDSTUK 5</a:t>
            </a:r>
          </a:p>
          <a:p>
            <a:pPr algn="ctr"/>
            <a:r>
              <a:rPr lang="nl-NL" b="1" dirty="0" smtClean="0"/>
              <a:t>DE WERELD NA 1945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4872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499730"/>
            <a:ext cx="8761413" cy="1176670"/>
          </a:xfrm>
        </p:spPr>
        <p:txBody>
          <a:bodyPr/>
          <a:lstStyle/>
          <a:p>
            <a:pPr algn="ctr"/>
            <a:r>
              <a:rPr lang="nl-NL" b="1" dirty="0" smtClean="0"/>
              <a:t>GLASNOST EN PERESTROJKA</a:t>
            </a:r>
            <a:br>
              <a:rPr lang="nl-NL" b="1" dirty="0" smtClean="0"/>
            </a:br>
            <a:r>
              <a:rPr lang="nl-NL" b="1" dirty="0" smtClean="0"/>
              <a:t>1985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1985		Michail </a:t>
            </a:r>
            <a:r>
              <a:rPr lang="nl-NL" dirty="0" err="1" smtClean="0"/>
              <a:t>Gorbatsjov</a:t>
            </a:r>
            <a:r>
              <a:rPr lang="nl-NL" dirty="0" smtClean="0"/>
              <a:t> wordt nieuwe leider van de SU</a:t>
            </a:r>
          </a:p>
          <a:p>
            <a:r>
              <a:rPr lang="nl-NL" dirty="0" smtClean="0"/>
              <a:t>Het gaat </a:t>
            </a:r>
            <a:r>
              <a:rPr lang="nl-NL" dirty="0" err="1" smtClean="0"/>
              <a:t>conomisch</a:t>
            </a:r>
            <a:r>
              <a:rPr lang="nl-NL" dirty="0" smtClean="0"/>
              <a:t> slecht in het communistische </a:t>
            </a:r>
            <a:r>
              <a:rPr lang="nl-NL" dirty="0" err="1" smtClean="0"/>
              <a:t>oostblok</a:t>
            </a:r>
            <a:endParaRPr lang="nl-NL" dirty="0" smtClean="0"/>
          </a:p>
          <a:p>
            <a:r>
              <a:rPr lang="nl-NL" dirty="0" err="1" smtClean="0"/>
              <a:t>Gorbatsjov</a:t>
            </a:r>
            <a:r>
              <a:rPr lang="nl-NL" dirty="0" smtClean="0"/>
              <a:t> komt met nieuwe politiek om problemen op te lossen:</a:t>
            </a:r>
          </a:p>
          <a:p>
            <a:endParaRPr lang="nl-NL" dirty="0"/>
          </a:p>
          <a:p>
            <a:r>
              <a:rPr lang="nl-NL" b="1" dirty="0" smtClean="0"/>
              <a:t>Glasnost </a:t>
            </a:r>
            <a:r>
              <a:rPr lang="nl-NL" dirty="0" smtClean="0"/>
              <a:t>= openheid, mensen krijgen vrijheid van meningsuiting. </a:t>
            </a:r>
          </a:p>
          <a:p>
            <a:r>
              <a:rPr lang="nl-NL" b="1" dirty="0" smtClean="0"/>
              <a:t>Perestrojka </a:t>
            </a:r>
            <a:r>
              <a:rPr lang="nl-NL" dirty="0" smtClean="0"/>
              <a:t>= (economische) hervormingen, mensen mogen zelf </a:t>
            </a:r>
            <a:r>
              <a:rPr lang="nl-NL" dirty="0" smtClean="0"/>
              <a:t>							                weer </a:t>
            </a:r>
            <a:r>
              <a:rPr lang="nl-NL" dirty="0" smtClean="0"/>
              <a:t>een bedrijf beginnen</a:t>
            </a:r>
          </a:p>
          <a:p>
            <a:endParaRPr lang="nl-NL" b="1" dirty="0"/>
          </a:p>
          <a:p>
            <a:r>
              <a:rPr lang="nl-NL" b="1" dirty="0" smtClean="0"/>
              <a:t> 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5" y="1489705"/>
            <a:ext cx="4164106" cy="53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8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52893"/>
            <a:ext cx="8761413" cy="1123507"/>
          </a:xfrm>
        </p:spPr>
        <p:txBody>
          <a:bodyPr/>
          <a:lstStyle/>
          <a:p>
            <a:pPr algn="ctr"/>
            <a:r>
              <a:rPr lang="nl-NL" b="1" dirty="0" smtClean="0"/>
              <a:t>EINDE </a:t>
            </a:r>
            <a:r>
              <a:rPr lang="nl-NL" b="1" smtClean="0"/>
              <a:t>KOUDE OORLOG</a:t>
            </a:r>
            <a:br>
              <a:rPr lang="nl-NL" b="1" smtClean="0"/>
            </a:br>
            <a:r>
              <a:rPr lang="nl-NL" b="1" smtClean="0"/>
              <a:t>1989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86000"/>
            <a:ext cx="12192000" cy="4572000"/>
          </a:xfrm>
        </p:spPr>
        <p:txBody>
          <a:bodyPr/>
          <a:lstStyle/>
          <a:p>
            <a:r>
              <a:rPr lang="nl-NL" dirty="0" smtClean="0"/>
              <a:t>Ondanks glasnost en perstrojka heeft de bevolking van de SU geen vertrouwen meer in het communisme</a:t>
            </a:r>
          </a:p>
          <a:p>
            <a:r>
              <a:rPr lang="nl-NL" dirty="0" smtClean="0"/>
              <a:t>Reagan en </a:t>
            </a:r>
            <a:r>
              <a:rPr lang="nl-NL" dirty="0" err="1" smtClean="0"/>
              <a:t>Gorbatsjov</a:t>
            </a:r>
            <a:r>
              <a:rPr lang="nl-NL" dirty="0" smtClean="0"/>
              <a:t> maken afspraken over de vermindering van kernwapens</a:t>
            </a:r>
          </a:p>
          <a:p>
            <a:r>
              <a:rPr lang="nl-NL" dirty="0" smtClean="0"/>
              <a:t>SU besluit niet meer in te grijpen in communistische satellietstaten in Oost-Europa</a:t>
            </a:r>
          </a:p>
          <a:p>
            <a:r>
              <a:rPr lang="nl-NL" dirty="0" smtClean="0"/>
              <a:t>In 1989 worden de communistische regeringen in Oost-Europa </a:t>
            </a:r>
            <a:r>
              <a:rPr lang="nl-NL" dirty="0" smtClean="0"/>
              <a:t>								                        1-voor-1afgezet</a:t>
            </a:r>
            <a:endParaRPr lang="nl-NL" dirty="0" smtClean="0"/>
          </a:p>
          <a:p>
            <a:r>
              <a:rPr lang="nl-NL" dirty="0" smtClean="0"/>
              <a:t>9 november 1989: De Val van de </a:t>
            </a:r>
            <a:r>
              <a:rPr lang="nl-NL" dirty="0" err="1"/>
              <a:t>B</a:t>
            </a:r>
            <a:r>
              <a:rPr lang="nl-NL" dirty="0" err="1" smtClean="0"/>
              <a:t>erlijnse</a:t>
            </a:r>
            <a:r>
              <a:rPr lang="nl-NL" dirty="0" smtClean="0"/>
              <a:t> Muur</a:t>
            </a:r>
          </a:p>
          <a:p>
            <a:r>
              <a:rPr lang="nl-NL" b="1" dirty="0" smtClean="0"/>
              <a:t>EINDE KOUDE OORLOG</a:t>
            </a:r>
          </a:p>
          <a:p>
            <a:endParaRPr lang="nl-NL" b="1" dirty="0"/>
          </a:p>
          <a:p>
            <a:r>
              <a:rPr lang="nl-NL" dirty="0" smtClean="0"/>
              <a:t>SU valt uit elkaar in 1991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65" y="3879505"/>
            <a:ext cx="4486835" cy="297849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04765" y="6225988"/>
            <a:ext cx="4276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GORBATSJOV (SU) EN REAGAN (VS)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43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10364"/>
            <a:ext cx="8761413" cy="1339702"/>
          </a:xfrm>
        </p:spPr>
        <p:txBody>
          <a:bodyPr/>
          <a:lstStyle/>
          <a:p>
            <a:pPr algn="ctr"/>
            <a:r>
              <a:rPr lang="nl-NL" b="1" dirty="0" smtClean="0"/>
              <a:t>ANGST VOOR HET COMMUNISME</a:t>
            </a:r>
            <a:br>
              <a:rPr lang="nl-NL" b="1" dirty="0" smtClean="0"/>
            </a:br>
            <a:r>
              <a:rPr lang="nl-NL" b="1" dirty="0" smtClean="0"/>
              <a:t>1949-1953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1949		SU ontwikkelt 1</a:t>
            </a:r>
            <a:r>
              <a:rPr lang="nl-NL" baseline="30000" dirty="0" smtClean="0"/>
              <a:t>e</a:t>
            </a:r>
            <a:r>
              <a:rPr lang="nl-NL" dirty="0" smtClean="0"/>
              <a:t> atoombom</a:t>
            </a:r>
          </a:p>
          <a:p>
            <a:r>
              <a:rPr lang="nl-NL" dirty="0" smtClean="0"/>
              <a:t>1950		Noord-Korea valt met hulp van SU kapitalistische Zuid-Korea aan</a:t>
            </a:r>
          </a:p>
          <a:p>
            <a:r>
              <a:rPr lang="nl-NL" dirty="0" smtClean="0"/>
              <a:t>Europese communistische leiders praten in openbaar over aanval op het westen</a:t>
            </a:r>
          </a:p>
          <a:p>
            <a:endParaRPr lang="nl-NL" dirty="0"/>
          </a:p>
          <a:p>
            <a:r>
              <a:rPr lang="nl-NL" dirty="0" smtClean="0"/>
              <a:t>1953 Stalin overlijdt</a:t>
            </a:r>
          </a:p>
          <a:p>
            <a:r>
              <a:rPr lang="nl-NL" dirty="0" smtClean="0"/>
              <a:t>Opvolger is </a:t>
            </a:r>
            <a:r>
              <a:rPr lang="nl-NL" dirty="0" err="1" smtClean="0"/>
              <a:t>Nikita</a:t>
            </a:r>
            <a:r>
              <a:rPr lang="nl-NL" dirty="0" smtClean="0"/>
              <a:t> </a:t>
            </a:r>
            <a:r>
              <a:rPr lang="nl-NL" dirty="0" err="1" smtClean="0"/>
              <a:t>Chroesjtjov</a:t>
            </a:r>
            <a:endParaRPr lang="nl-NL" dirty="0" smtClean="0"/>
          </a:p>
          <a:p>
            <a:r>
              <a:rPr lang="nl-NL" dirty="0" smtClean="0"/>
              <a:t>Einde van ergste onderdrukking, maar nog steeds													censuur en geen vrijheid van meningsuiting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7" y="3791148"/>
            <a:ext cx="4100623" cy="306685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98781" y="6400800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/>
              <a:t>CHROESJTSJOV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97579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42260"/>
            <a:ext cx="8761413" cy="1134140"/>
          </a:xfrm>
        </p:spPr>
        <p:txBody>
          <a:bodyPr/>
          <a:lstStyle/>
          <a:p>
            <a:pPr algn="ctr"/>
            <a:r>
              <a:rPr lang="nl-NL" b="1" dirty="0" smtClean="0"/>
              <a:t>DE HONGAARSE OPSTAND</a:t>
            </a:r>
            <a:br>
              <a:rPr lang="nl-NL" b="1" dirty="0" smtClean="0"/>
            </a:br>
            <a:r>
              <a:rPr lang="nl-NL" b="1" dirty="0" smtClean="0"/>
              <a:t>1956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Onder Stalin waren in Hongarije:</a:t>
            </a:r>
          </a:p>
          <a:p>
            <a:r>
              <a:rPr lang="nl-NL" dirty="0" smtClean="0"/>
              <a:t>1000den Hongaren geëxecuteerd en</a:t>
            </a:r>
          </a:p>
          <a:p>
            <a:r>
              <a:rPr lang="nl-NL" dirty="0" smtClean="0"/>
              <a:t>150.000 Hongaren opgesloten in werkkampen</a:t>
            </a:r>
          </a:p>
          <a:p>
            <a:endParaRPr lang="nl-NL" dirty="0"/>
          </a:p>
          <a:p>
            <a:r>
              <a:rPr lang="nl-NL" dirty="0" smtClean="0"/>
              <a:t>Na de dood van Stalin komen er minder strenge </a:t>
            </a:r>
            <a:r>
              <a:rPr lang="nl-NL" dirty="0" smtClean="0"/>
              <a:t>											communisten </a:t>
            </a:r>
            <a:r>
              <a:rPr lang="nl-NL" dirty="0" smtClean="0"/>
              <a:t>aan de macht</a:t>
            </a:r>
          </a:p>
          <a:p>
            <a:r>
              <a:rPr lang="nl-NL" dirty="0" smtClean="0"/>
              <a:t>Studenten demonstreren in Boedapest voor meer vrijheid</a:t>
            </a:r>
          </a:p>
          <a:p>
            <a:r>
              <a:rPr lang="nl-NL" dirty="0" smtClean="0"/>
              <a:t>De nieuwe leider </a:t>
            </a:r>
            <a:r>
              <a:rPr lang="nl-NL" dirty="0" err="1" smtClean="0"/>
              <a:t>Nagy</a:t>
            </a:r>
            <a:r>
              <a:rPr lang="nl-NL" dirty="0" smtClean="0"/>
              <a:t> belooft vrije verkiezingen en zegt dat het Sovjetleger Hongarije moet verlaten</a:t>
            </a:r>
          </a:p>
          <a:p>
            <a:r>
              <a:rPr lang="nl-NL" dirty="0" err="1" smtClean="0"/>
              <a:t>Chroesjtjov</a:t>
            </a:r>
            <a:r>
              <a:rPr lang="nl-NL" dirty="0" smtClean="0"/>
              <a:t> laat Rode leger opstand neerslaan</a:t>
            </a:r>
          </a:p>
          <a:p>
            <a:r>
              <a:rPr lang="nl-NL" dirty="0" smtClean="0"/>
              <a:t>3000 Hongaren gedood tijdens gevechten</a:t>
            </a:r>
          </a:p>
          <a:p>
            <a:r>
              <a:rPr lang="nl-NL" dirty="0" err="1" smtClean="0"/>
              <a:t>Nagy</a:t>
            </a:r>
            <a:r>
              <a:rPr lang="nl-NL" dirty="0" smtClean="0"/>
              <a:t> en 100den anderen </a:t>
            </a:r>
            <a:r>
              <a:rPr lang="nl-NL" dirty="0" err="1" smtClean="0"/>
              <a:t>geëxcuteerd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52" y="1362000"/>
            <a:ext cx="5385148" cy="36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AFSCHRIKKING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VS en SU hebben in 1955 bommen , die 1000x krachtiger zijn dan de bom op Hiroshima en</a:t>
            </a:r>
          </a:p>
          <a:p>
            <a:r>
              <a:rPr lang="nl-NL" dirty="0" smtClean="0"/>
              <a:t>Zij blijven steeds meer en sterkere atoombommen = kernwapens  en raketten bouwen =</a:t>
            </a:r>
          </a:p>
          <a:p>
            <a:r>
              <a:rPr lang="nl-NL" b="1" dirty="0" smtClean="0"/>
              <a:t>Wapenwedloop</a:t>
            </a:r>
          </a:p>
          <a:p>
            <a:r>
              <a:rPr lang="nl-NL" dirty="0" smtClean="0"/>
              <a:t>VS en SU zeggen wapens nodig te hebben om vrede te </a:t>
            </a:r>
            <a:r>
              <a:rPr lang="nl-NL" dirty="0" smtClean="0"/>
              <a:t>									     garanderen</a:t>
            </a:r>
            <a:r>
              <a:rPr lang="nl-NL" dirty="0" smtClean="0"/>
              <a:t>:</a:t>
            </a:r>
          </a:p>
          <a:p>
            <a:r>
              <a:rPr lang="nl-NL" dirty="0" smtClean="0"/>
              <a:t>Wederzijdse afschrikking</a:t>
            </a:r>
          </a:p>
          <a:p>
            <a:r>
              <a:rPr lang="nl-NL" dirty="0" smtClean="0"/>
              <a:t>Theorie = Niemand durft kernwapens als 1e te gebruiken uit </a:t>
            </a:r>
            <a:r>
              <a:rPr lang="nl-NL" dirty="0" smtClean="0"/>
              <a:t>									          angst </a:t>
            </a:r>
            <a:r>
              <a:rPr lang="nl-NL" dirty="0" smtClean="0"/>
              <a:t>om zelf vernietigd te worden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94" y="3365500"/>
            <a:ext cx="4651806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606056"/>
            <a:ext cx="8761413" cy="1070344"/>
          </a:xfrm>
        </p:spPr>
        <p:txBody>
          <a:bodyPr/>
          <a:lstStyle/>
          <a:p>
            <a:pPr algn="ctr"/>
            <a:r>
              <a:rPr lang="nl-NL" b="1" smtClean="0"/>
              <a:t>DE BERLIJNSE MUUR</a:t>
            </a:r>
            <a:br>
              <a:rPr lang="nl-NL" b="1" smtClean="0"/>
            </a:br>
            <a:r>
              <a:rPr lang="nl-NL" b="1" smtClean="0"/>
              <a:t>1961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Enige gat in IJzeren Gordijn is grens tussen Oost- en West-Berlijn</a:t>
            </a:r>
          </a:p>
          <a:p>
            <a:r>
              <a:rPr lang="nl-NL" dirty="0" smtClean="0"/>
              <a:t>In jaren 50 vluchten bijna 3 miljoen vooral jonge, </a:t>
            </a:r>
            <a:r>
              <a:rPr lang="nl-NL" dirty="0" smtClean="0"/>
              <a:t>										         hoogopgeleide </a:t>
            </a:r>
            <a:r>
              <a:rPr lang="nl-NL" dirty="0" smtClean="0"/>
              <a:t>Oost-Duitsers naar het westen</a:t>
            </a:r>
          </a:p>
          <a:p>
            <a:r>
              <a:rPr lang="nl-NL" dirty="0" smtClean="0"/>
              <a:t>Dit is slecht voor de toekomst van de DDR en</a:t>
            </a:r>
          </a:p>
          <a:p>
            <a:r>
              <a:rPr lang="nl-NL" dirty="0" smtClean="0"/>
              <a:t>Het imago van het communisme</a:t>
            </a:r>
          </a:p>
          <a:p>
            <a:endParaRPr lang="nl-NL" dirty="0"/>
          </a:p>
          <a:p>
            <a:r>
              <a:rPr lang="nl-NL" dirty="0" smtClean="0"/>
              <a:t>Op 13 augustus 1961 begint Oost-Duitsland met de </a:t>
            </a:r>
            <a:r>
              <a:rPr lang="nl-NL" dirty="0" smtClean="0"/>
              <a:t>										                 bouw </a:t>
            </a:r>
            <a:r>
              <a:rPr lang="nl-NL" dirty="0" smtClean="0"/>
              <a:t>van de </a:t>
            </a:r>
            <a:r>
              <a:rPr lang="nl-NL" dirty="0" err="1" smtClean="0"/>
              <a:t>Berlijnse</a:t>
            </a:r>
            <a:r>
              <a:rPr lang="nl-NL" dirty="0" smtClean="0"/>
              <a:t> Muur om vluchten te stoppen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06" y="3155989"/>
            <a:ext cx="4941794" cy="37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5423"/>
            <a:ext cx="8761413" cy="1080977"/>
          </a:xfrm>
        </p:spPr>
        <p:txBody>
          <a:bodyPr/>
          <a:lstStyle/>
          <a:p>
            <a:pPr algn="ctr"/>
            <a:r>
              <a:rPr lang="nl-NL" b="1" dirty="0" smtClean="0"/>
              <a:t>DE CUBACRISIS</a:t>
            </a:r>
            <a:br>
              <a:rPr lang="nl-NL" b="1" dirty="0" smtClean="0"/>
            </a:br>
            <a:r>
              <a:rPr lang="nl-NL" b="1" dirty="0" smtClean="0"/>
              <a:t>1962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93576"/>
            <a:ext cx="12525153" cy="4464424"/>
          </a:xfrm>
        </p:spPr>
        <p:txBody>
          <a:bodyPr/>
          <a:lstStyle/>
          <a:p>
            <a:r>
              <a:rPr lang="nl-NL" dirty="0" smtClean="0"/>
              <a:t>1959		Communist Fidel </a:t>
            </a:r>
            <a:r>
              <a:rPr lang="nl-NL" dirty="0" err="1"/>
              <a:t>C</a:t>
            </a:r>
            <a:r>
              <a:rPr lang="nl-NL" dirty="0" err="1" smtClean="0"/>
              <a:t>astro</a:t>
            </a:r>
            <a:r>
              <a:rPr lang="nl-NL" dirty="0" smtClean="0"/>
              <a:t> grijpt de macht op Cuba</a:t>
            </a:r>
          </a:p>
          <a:p>
            <a:r>
              <a:rPr lang="nl-NL" dirty="0"/>
              <a:t> </a:t>
            </a:r>
            <a:r>
              <a:rPr lang="nl-NL" dirty="0" smtClean="0"/>
              <a:t>                </a:t>
            </a:r>
            <a:r>
              <a:rPr lang="nl-NL" dirty="0" err="1" smtClean="0"/>
              <a:t>Castro</a:t>
            </a:r>
            <a:r>
              <a:rPr lang="nl-NL" dirty="0" smtClean="0"/>
              <a:t> wordt gesteund door de SU</a:t>
            </a:r>
          </a:p>
          <a:p>
            <a:r>
              <a:rPr lang="nl-NL" dirty="0" smtClean="0"/>
              <a:t>1962		VS ontdekken dat SU kernwapens heft geplaatst op </a:t>
            </a:r>
            <a:r>
              <a:rPr lang="nl-NL" dirty="0" smtClean="0"/>
              <a:t>										           			Cuba</a:t>
            </a:r>
            <a:endParaRPr lang="nl-NL" dirty="0" smtClean="0"/>
          </a:p>
          <a:p>
            <a:r>
              <a:rPr lang="nl-NL" dirty="0" smtClean="0"/>
              <a:t>                  VS eisen dat SU kernwapens weghaalt en                                                                                                			  plaatsen marineschepen om Cuba om nieuwe </a:t>
            </a:r>
            <a:r>
              <a:rPr lang="nl-NL" dirty="0" smtClean="0"/>
              <a:t>											   				  wapens </a:t>
            </a:r>
            <a:r>
              <a:rPr lang="nl-NL" dirty="0" smtClean="0"/>
              <a:t>te kunnen onderscheppen</a:t>
            </a:r>
          </a:p>
          <a:p>
            <a:r>
              <a:rPr lang="nl-NL" dirty="0" smtClean="0"/>
              <a:t>                  VS en SU lijken op weg naar een kernoorlog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17" y="2057400"/>
            <a:ext cx="4864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74158"/>
            <a:ext cx="8761413" cy="1102242"/>
          </a:xfrm>
        </p:spPr>
        <p:txBody>
          <a:bodyPr/>
          <a:lstStyle/>
          <a:p>
            <a:pPr algn="ctr"/>
            <a:r>
              <a:rPr lang="nl-NL" b="1" smtClean="0"/>
              <a:t>EINDE VAN DE CUBACRISIS</a:t>
            </a:r>
            <a:br>
              <a:rPr lang="nl-NL" b="1" smtClean="0"/>
            </a:br>
            <a:r>
              <a:rPr lang="nl-NL" b="1" smtClean="0"/>
              <a:t>1962</a:t>
            </a:r>
            <a:endParaRPr lang="nl-NL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De volgende afspraken worden gemaakt om Cubacrisis op te lossen:</a:t>
            </a:r>
          </a:p>
          <a:p>
            <a:endParaRPr lang="nl-NL" dirty="0"/>
          </a:p>
          <a:p>
            <a:r>
              <a:rPr lang="nl-NL" dirty="0" smtClean="0"/>
              <a:t>SU haalt kernwapens weg van Cuba</a:t>
            </a:r>
          </a:p>
          <a:p>
            <a:r>
              <a:rPr lang="nl-NL" dirty="0" smtClean="0"/>
              <a:t>VS beloven Cuba met rust te laten </a:t>
            </a:r>
          </a:p>
          <a:p>
            <a:r>
              <a:rPr lang="nl-NL" dirty="0" smtClean="0"/>
              <a:t>VS halen kernwapens uit Turkije</a:t>
            </a:r>
          </a:p>
          <a:p>
            <a:endParaRPr lang="nl-NL" dirty="0"/>
          </a:p>
          <a:p>
            <a:r>
              <a:rPr lang="nl-NL" dirty="0" smtClean="0"/>
              <a:t>VS en SU krijgen hotline = directe telefoonverbinding </a:t>
            </a:r>
            <a:r>
              <a:rPr lang="nl-NL" dirty="0" smtClean="0"/>
              <a:t>										                     om </a:t>
            </a:r>
            <a:r>
              <a:rPr lang="nl-NL" dirty="0" smtClean="0"/>
              <a:t>conflicten te voorkomen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3502959"/>
            <a:ext cx="5895975" cy="2857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53988" y="6360459"/>
            <a:ext cx="4464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smtClean="0"/>
              <a:t>PRESIDENT (VS) KENNDY </a:t>
            </a:r>
            <a:r>
              <a:rPr lang="nl-NL" sz="1200" i="1" dirty="0" smtClean="0"/>
              <a:t>OVERLEGT OVER DE CUBACRISIS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00570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606056"/>
            <a:ext cx="8761413" cy="1070344"/>
          </a:xfrm>
        </p:spPr>
        <p:txBody>
          <a:bodyPr/>
          <a:lstStyle/>
          <a:p>
            <a:pPr algn="ctr"/>
            <a:r>
              <a:rPr lang="nl-NL" b="1" smtClean="0"/>
              <a:t>KOUDE OORLOGCONFLICTEN</a:t>
            </a:r>
            <a:br>
              <a:rPr lang="nl-NL" b="1" smtClean="0"/>
            </a:br>
            <a:r>
              <a:rPr lang="nl-NL" b="1" smtClean="0"/>
              <a:t>JAREN 60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err="1" smtClean="0"/>
              <a:t>Vietnam-oorlog</a:t>
            </a:r>
            <a:r>
              <a:rPr lang="nl-NL" dirty="0" smtClean="0"/>
              <a:t>: VS proberen verspreiding van het communisme te voorkomen door met leger              Zuid-Vietnam tegen communistisch Noord-Vietnam te beschermen </a:t>
            </a:r>
          </a:p>
          <a:p>
            <a:r>
              <a:rPr lang="nl-NL" dirty="0" smtClean="0"/>
              <a:t>VS verliest deze oorlog </a:t>
            </a:r>
          </a:p>
          <a:p>
            <a:endParaRPr lang="nl-NL" dirty="0"/>
          </a:p>
          <a:p>
            <a:r>
              <a:rPr lang="nl-NL" dirty="0" smtClean="0"/>
              <a:t>1968		Praagse lente</a:t>
            </a:r>
          </a:p>
          <a:p>
            <a:r>
              <a:rPr lang="nl-NL" dirty="0" smtClean="0"/>
              <a:t>SU grijpt met leger in als communistische partij van </a:t>
            </a:r>
            <a:r>
              <a:rPr lang="nl-NL" dirty="0" smtClean="0"/>
              <a:t>											    </a:t>
            </a:r>
            <a:r>
              <a:rPr lang="nl-NL" dirty="0" err="1" smtClean="0"/>
              <a:t>Tjecho</a:t>
            </a:r>
            <a:r>
              <a:rPr lang="nl-NL" dirty="0" smtClean="0"/>
              <a:t>-Slowakije </a:t>
            </a:r>
            <a:r>
              <a:rPr lang="nl-NL" dirty="0" smtClean="0"/>
              <a:t>meer vrijheid wil geven aan eigen volk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57" y="3506692"/>
            <a:ext cx="4795643" cy="335130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1633" y="5849472"/>
            <a:ext cx="645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FILMFRAGMENT UIT ‘JAN PALACH’: DE STUDENT DIE ZICH UIT PROTEST TEGEN DE SOVJET-INVAL VAN TJECHO-SLOWAKIJE IN BRAND STEEKT.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33392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616688"/>
            <a:ext cx="8761413" cy="1059712"/>
          </a:xfrm>
        </p:spPr>
        <p:txBody>
          <a:bodyPr/>
          <a:lstStyle/>
          <a:p>
            <a:pPr algn="ctr"/>
            <a:r>
              <a:rPr lang="nl-NL" b="1" dirty="0" smtClean="0"/>
              <a:t>NIEUWE VIJANDIGHEDEN</a:t>
            </a:r>
            <a:br>
              <a:rPr lang="nl-NL" b="1" dirty="0" smtClean="0"/>
            </a:br>
            <a:r>
              <a:rPr lang="nl-NL" b="1" dirty="0" smtClean="0"/>
              <a:t>VANAF 1975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 smtClean="0"/>
              <a:t>SU breidt invloed uit in Ethiopië, Angola en Zuid-Jemen</a:t>
            </a:r>
          </a:p>
          <a:p>
            <a:r>
              <a:rPr lang="nl-NL" dirty="0" smtClean="0"/>
              <a:t>1979		SU valt Afghanistan binnen om communistische president te helpen</a:t>
            </a:r>
          </a:p>
          <a:p>
            <a:r>
              <a:rPr lang="nl-NL" dirty="0" smtClean="0"/>
              <a:t>1989        SU verliest deze oorlog</a:t>
            </a:r>
          </a:p>
          <a:p>
            <a:endParaRPr lang="nl-NL" dirty="0"/>
          </a:p>
          <a:p>
            <a:r>
              <a:rPr lang="nl-NL" dirty="0" smtClean="0"/>
              <a:t>Amerikaanse president noemt SU ‘het rijk van het kwaad’</a:t>
            </a:r>
          </a:p>
          <a:p>
            <a:r>
              <a:rPr lang="nl-NL" dirty="0" smtClean="0"/>
              <a:t>AS verhogen defensie-uitgaven en komen o.a. Met</a:t>
            </a:r>
          </a:p>
          <a:p>
            <a:r>
              <a:rPr lang="nl-NL" dirty="0" smtClean="0"/>
              <a:t>(mislukt) ruimteschild boven VS om raketten van SU in </a:t>
            </a:r>
            <a:r>
              <a:rPr lang="nl-NL" dirty="0" smtClean="0"/>
              <a:t>											        ruimte </a:t>
            </a:r>
            <a:r>
              <a:rPr lang="nl-NL" dirty="0" smtClean="0"/>
              <a:t>neer te schieten =</a:t>
            </a:r>
          </a:p>
          <a:p>
            <a:r>
              <a:rPr lang="nl-NL" b="1" dirty="0" err="1" smtClean="0"/>
              <a:t>Starwars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29" y="3579014"/>
            <a:ext cx="4325471" cy="327898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325034" y="6441141"/>
            <a:ext cx="2433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AFGHAANSE VERZETSTRIJDERS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082504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</TotalTime>
  <Words>292</Words>
  <Application>Microsoft Macintosh PowerPoint</Application>
  <PresentationFormat>Breedbeeld</PresentationFormat>
  <Paragraphs>88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Century Gothic</vt:lpstr>
      <vt:lpstr>Wingdings 3</vt:lpstr>
      <vt:lpstr>Arial</vt:lpstr>
      <vt:lpstr>Ion-directiekamer</vt:lpstr>
      <vt:lpstr>5.2 VAN ATOOMWEDLOOP TOT VAL VAN DE MUUR</vt:lpstr>
      <vt:lpstr>ANGST VOOR HET COMMUNISME 1949-1953</vt:lpstr>
      <vt:lpstr>DE HONGAARSE OPSTAND 1956</vt:lpstr>
      <vt:lpstr>AFSCHRIKKING</vt:lpstr>
      <vt:lpstr>DE BERLIJNSE MUUR 1961</vt:lpstr>
      <vt:lpstr>DE CUBACRISIS 1962</vt:lpstr>
      <vt:lpstr>EINDE VAN DE CUBACRISIS 1962</vt:lpstr>
      <vt:lpstr>KOUDE OORLOGCONFLICTEN JAREN 60</vt:lpstr>
      <vt:lpstr>NIEUWE VIJANDIGHEDEN VANAF 1975</vt:lpstr>
      <vt:lpstr>GLASNOST EN PERESTROJKA 1985</vt:lpstr>
      <vt:lpstr>EINDE KOUDE OORLOG 1989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VAN ATOOMWEDLOOP TOT VAL VAN DE MUUR</dc:title>
  <dc:creator>Microsoft Office-gebruiker</dc:creator>
  <cp:lastModifiedBy>Microsoft Office-gebruiker</cp:lastModifiedBy>
  <cp:revision>12</cp:revision>
  <dcterms:created xsi:type="dcterms:W3CDTF">2018-02-06T12:52:25Z</dcterms:created>
  <dcterms:modified xsi:type="dcterms:W3CDTF">2018-02-08T12:45:06Z</dcterms:modified>
</cp:coreProperties>
</file>